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93" r:id="rId3"/>
    <p:sldId id="294" r:id="rId4"/>
    <p:sldId id="291" r:id="rId5"/>
    <p:sldId id="292" r:id="rId6"/>
    <p:sldId id="257" r:id="rId7"/>
    <p:sldId id="259" r:id="rId8"/>
    <p:sldId id="296" r:id="rId9"/>
    <p:sldId id="297" r:id="rId10"/>
    <p:sldId id="298" r:id="rId11"/>
    <p:sldId id="299" r:id="rId12"/>
    <p:sldId id="287" r:id="rId13"/>
    <p:sldId id="263" r:id="rId14"/>
    <p:sldId id="262" r:id="rId15"/>
    <p:sldId id="289" r:id="rId16"/>
    <p:sldId id="295" r:id="rId17"/>
    <p:sldId id="300" r:id="rId18"/>
    <p:sldId id="303" r:id="rId19"/>
    <p:sldId id="304" r:id="rId20"/>
    <p:sldId id="301" r:id="rId21"/>
    <p:sldId id="302" r:id="rId22"/>
    <p:sldId id="269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FFDB3A2-BB1F-4D49-8C94-95363A1E1AA0}">
  <a:tblStyle styleId="{AFFDB3A2-BB1F-4D49-8C94-95363A1E1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-61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918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92045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534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850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3929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98330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3814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×"/>
              <a:defRPr/>
            </a:lvl1pPr>
            <a:lvl2pPr lvl="1">
              <a:spcBef>
                <a:spcPts val="0"/>
              </a:spcBef>
              <a:buSzPts val="1800"/>
              <a:buChar char="×"/>
              <a:defRPr/>
            </a:lvl2pPr>
            <a:lvl3pPr lvl="2">
              <a:spcBef>
                <a:spcPts val="0"/>
              </a:spcBef>
              <a:buSzPts val="1800"/>
              <a:buChar char="×"/>
              <a:defRPr/>
            </a:lvl3pPr>
            <a:lvl4pPr lvl="3">
              <a:spcBef>
                <a:spcPts val="0"/>
              </a:spcBef>
              <a:buSzPts val="1800"/>
              <a:buChar char="×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/>
            </a:lvl1pPr>
            <a:lvl2pPr lvl="1" rtl="0">
              <a:spcBef>
                <a:spcPts val="0"/>
              </a:spcBef>
              <a:buSzPts val="4800"/>
              <a:buNone/>
              <a:defRPr/>
            </a:lvl2pPr>
            <a:lvl3pPr lvl="2" rtl="0">
              <a:spcBef>
                <a:spcPts val="0"/>
              </a:spcBef>
              <a:buSzPts val="4800"/>
              <a:buNone/>
              <a:defRPr/>
            </a:lvl3pPr>
            <a:lvl4pPr lvl="3" rtl="0">
              <a:spcBef>
                <a:spcPts val="0"/>
              </a:spcBef>
              <a:buSzPts val="4800"/>
              <a:buNone/>
              <a:defRPr/>
            </a:lvl4pPr>
            <a:lvl5pPr lvl="4" rtl="0">
              <a:spcBef>
                <a:spcPts val="0"/>
              </a:spcBef>
              <a:buSzPts val="4800"/>
              <a:buNone/>
              <a:defRPr/>
            </a:lvl5pPr>
            <a:lvl6pPr lvl="5" rtl="0">
              <a:spcBef>
                <a:spcPts val="0"/>
              </a:spcBef>
              <a:buSzPts val="4800"/>
              <a:buNone/>
              <a:defRPr/>
            </a:lvl6pPr>
            <a:lvl7pPr lvl="6" rtl="0">
              <a:spcBef>
                <a:spcPts val="0"/>
              </a:spcBef>
              <a:buSzPts val="4800"/>
              <a:buNone/>
              <a:defRPr/>
            </a:lvl7pPr>
            <a:lvl8pPr lvl="7" rtl="0">
              <a:spcBef>
                <a:spcPts val="0"/>
              </a:spcBef>
              <a:buSzPts val="4800"/>
              <a:buNone/>
              <a:defRPr/>
            </a:lvl8pPr>
            <a:lvl9pPr lvl="8" rtl="0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?s=watercolor" TargetMode="External"/><Relationship Id="rId4" Type="http://schemas.openxmlformats.org/officeDocument/2006/relationships/hyperlink" Target="http://unsplash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?s=watercolor" TargetMode="Externa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ofonts.com/lato-free-font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Twitter Sentiment Analysis with News &amp; Weather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898" y="92551"/>
            <a:ext cx="1669002" cy="1132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97" b="9596"/>
          <a:stretch/>
        </p:blipFill>
        <p:spPr>
          <a:xfrm>
            <a:off x="79898" y="1624331"/>
            <a:ext cx="2068830" cy="15074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74408" y="1931491"/>
            <a:ext cx="4343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Mimic </a:t>
            </a:r>
            <a:r>
              <a:rPr lang="en-US" sz="3600" dirty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Twitter search </a:t>
            </a:r>
            <a:r>
              <a:rPr lang="en-US" sz="3600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through browser </a:t>
            </a:r>
            <a:endParaRPr lang="en-US" sz="3600" dirty="0">
              <a:solidFill>
                <a:srgbClr val="FFC000"/>
              </a:solidFill>
              <a:latin typeface="Lato Hairline"/>
              <a:ea typeface="Lato Hairline"/>
              <a:cs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37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pic>
        <p:nvPicPr>
          <p:cNvPr id="10" name="Picture 3" descr="C:\Users\Dhavala\AppData\Local\Microsoft\Windows\INetCache\IE\GF9N4PFT\sivvus-weather-symbols-2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90" y="85725"/>
            <a:ext cx="1383030" cy="1460534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96742" y="936041"/>
            <a:ext cx="5220091" cy="373761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7800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3" y="1857173"/>
            <a:ext cx="3537857" cy="251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74" y="2104622"/>
            <a:ext cx="1752600" cy="1752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New-York-Times-logo-630x19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2" y="-28777"/>
            <a:ext cx="6000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842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You can also split your content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8" name="Picture 7" descr="nyt-api galle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216830"/>
            <a:ext cx="6507125" cy="4110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24800" y="2912402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Data Processing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49152" y="684776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Python Pandas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pic>
        <p:nvPicPr>
          <p:cNvPr id="6" name="Picture 2" descr="C:\Users\Dhavala\AppData\Local\Microsoft\Windows\INetCache\IE\H53DP9HR\panda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1727" y="1542176"/>
            <a:ext cx="1677557" cy="1843469"/>
          </a:xfrm>
          <a:prstGeom prst="rect">
            <a:avLst/>
          </a:prstGeom>
          <a:noFill/>
        </p:spPr>
      </p:pic>
      <p:sp>
        <p:nvSpPr>
          <p:cNvPr id="5" name="Shape 320"/>
          <p:cNvSpPr/>
          <p:nvPr/>
        </p:nvSpPr>
        <p:spPr>
          <a:xfrm>
            <a:off x="194792" y="3897121"/>
            <a:ext cx="1037167" cy="110605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21"/>
          <p:cNvSpPr/>
          <p:nvPr/>
        </p:nvSpPr>
        <p:spPr>
          <a:xfrm>
            <a:off x="1231959" y="3897122"/>
            <a:ext cx="1350758" cy="11701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449152" y="2459421"/>
            <a:ext cx="6237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SentimentIntensityAnalyzer</a:t>
            </a:r>
          </a:p>
        </p:txBody>
      </p:sp>
    </p:spTree>
    <p:extLst>
      <p:ext uri="{BB962C8B-B14F-4D97-AF65-F5344CB8AC3E}">
        <p14:creationId xmlns:p14="http://schemas.microsoft.com/office/powerpoint/2010/main" xmlns="" val="19143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  <p:pic>
        <p:nvPicPr>
          <p:cNvPr id="7" name="Picture 6" descr="Untitled 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103"/>
            <a:ext cx="9144000" cy="3227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209" y="895872"/>
            <a:ext cx="6203929" cy="3820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5209" y="372652"/>
            <a:ext cx="99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 Hairline"/>
                <a:ea typeface="Lato Hairline"/>
                <a:cs typeface="Lato Hairline"/>
              </a:rPr>
              <a:t>Positive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News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432" y="2282757"/>
            <a:ext cx="99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</a:rPr>
              <a:t>Positive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Tweets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7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24800" y="2912402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Looking Forward!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18</a:t>
            </a:fld>
            <a:endParaRPr lang="en" dirty="0"/>
          </a:p>
        </p:txBody>
      </p:sp>
      <p:sp>
        <p:nvSpPr>
          <p:cNvPr id="8" name="Shape 279"/>
          <p:cNvSpPr/>
          <p:nvPr/>
        </p:nvSpPr>
        <p:spPr>
          <a:xfrm>
            <a:off x="5097517" y="1018248"/>
            <a:ext cx="1145690" cy="1155976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Shape 312"/>
          <p:cNvSpPr/>
          <p:nvPr/>
        </p:nvSpPr>
        <p:spPr>
          <a:xfrm>
            <a:off x="6243207" y="2912402"/>
            <a:ext cx="375993" cy="34727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Shape 319"/>
          <p:cNvSpPr/>
          <p:nvPr/>
        </p:nvSpPr>
        <p:spPr>
          <a:xfrm>
            <a:off x="3964946" y="1464644"/>
            <a:ext cx="527450" cy="446395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 algn="ctr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2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0717" y="914400"/>
            <a:ext cx="5565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Sowmya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Vijayakumar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014" y="317862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Dhavala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Manjunatha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55902" y="1991618"/>
            <a:ext cx="2434718" cy="1980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haval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88" y="835011"/>
            <a:ext cx="2245817" cy="2313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You can find </a:t>
            </a:r>
            <a:r>
              <a:rPr lang="en" dirty="0" smtClean="0">
                <a:solidFill>
                  <a:srgbClr val="FFFFFF"/>
                </a:solidFill>
              </a:rPr>
              <a:t>us at</a:t>
            </a:r>
            <a:r>
              <a:rPr lang="en" dirty="0">
                <a:solidFill>
                  <a:srgbClr val="FFFFFF"/>
                </a:solidFill>
              </a:rPr>
              <a:t>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dmanjuna@stevens.com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Credits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Special thanks to all the people who made and released these awesome resources for free: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Presentation template by </a:t>
            </a:r>
            <a:r>
              <a:rPr lang="en" u="sng" dirty="0">
                <a:solidFill>
                  <a:srgbClr val="3D85C6"/>
                </a:solidFill>
                <a:hlinkClick r:id="rId3"/>
              </a:rPr>
              <a:t>SlidesCarnival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Photographs by </a:t>
            </a:r>
            <a:r>
              <a:rPr lang="en" u="sng" dirty="0">
                <a:solidFill>
                  <a:srgbClr val="3D85C6"/>
                </a:solidFill>
                <a:hlinkClick r:id="rId4"/>
              </a:rPr>
              <a:t>Unsplash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ts val="1800"/>
              <a:buChar char="×"/>
            </a:pPr>
            <a:r>
              <a:rPr lang="en" dirty="0"/>
              <a:t>Watercolor textures by </a:t>
            </a:r>
            <a:r>
              <a:rPr lang="en" u="sng" dirty="0">
                <a:solidFill>
                  <a:srgbClr val="3D85C6"/>
                </a:solidFill>
                <a:hlinkClick r:id="rId5"/>
              </a:rPr>
              <a:t>GraphicBurguer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328047" y="949025"/>
            <a:ext cx="6545104" cy="311794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1816350" y="167825"/>
            <a:ext cx="5511300" cy="476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Maps</a:t>
            </a:r>
          </a:p>
        </p:txBody>
      </p:sp>
      <p:sp>
        <p:nvSpPr>
          <p:cNvPr id="160" name="Shape 160"/>
          <p:cNvSpPr/>
          <p:nvPr/>
        </p:nvSpPr>
        <p:spPr>
          <a:xfrm>
            <a:off x="2504325" y="1550075"/>
            <a:ext cx="655200" cy="202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22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863218" y="19265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191493" y="317547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4029193" y="17119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316893" y="21312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930993" y="349559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43893" y="340992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89,526,124$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That’s a lot of money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100%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4294967295"/>
          </p:nvPr>
        </p:nvSpPr>
        <p:spPr>
          <a:xfrm>
            <a:off x="685800" y="38878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Total success!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185,244 users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And a lot of users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191" name="Shape 191"/>
          <p:cNvSpPr/>
          <p:nvPr/>
        </p:nvSpPr>
        <p:spPr>
          <a:xfrm>
            <a:off x="611475" y="2513578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</a:p>
        </p:txBody>
      </p:sp>
      <p:sp>
        <p:nvSpPr>
          <p:cNvPr id="192" name="Shape 192"/>
          <p:cNvSpPr/>
          <p:nvPr/>
        </p:nvSpPr>
        <p:spPr>
          <a:xfrm>
            <a:off x="2187129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</a:p>
        </p:txBody>
      </p:sp>
      <p:sp>
        <p:nvSpPr>
          <p:cNvPr id="193" name="Shape 193"/>
          <p:cNvSpPr/>
          <p:nvPr/>
        </p:nvSpPr>
        <p:spPr>
          <a:xfrm>
            <a:off x="3797724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89775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2415137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3"/>
          </p:nvPr>
        </p:nvSpPr>
        <p:spPr>
          <a:xfrm>
            <a:off x="4340500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25</a:t>
            </a:fld>
            <a:endParaRPr lang="en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89775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2415137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3"/>
          </p:nvPr>
        </p:nvSpPr>
        <p:spPr>
          <a:xfrm>
            <a:off x="4340500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26</a:t>
            </a:fld>
            <a:endParaRPr lang="en"/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945132" cy="410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5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Android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  <p:sp>
        <p:nvSpPr>
          <p:cNvPr id="220" name="Shape 220"/>
          <p:cNvSpPr/>
          <p:nvPr/>
        </p:nvSpPr>
        <p:spPr>
          <a:xfrm>
            <a:off x="10491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9532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10849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28</a:t>
            </a:fld>
            <a:endParaRPr lang="en"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iPhone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08877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0757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29</a:t>
            </a:fld>
            <a:endParaRPr lang="en"/>
          </a:p>
        </p:txBody>
      </p:sp>
      <p:sp>
        <p:nvSpPr>
          <p:cNvPr id="237" name="Shape 237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Tablet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 smtClean="0">
                <a:latin typeface="Lato Hairline"/>
                <a:ea typeface="Lato Hairline"/>
                <a:cs typeface="Lato Hairline"/>
                <a:sym typeface="Lato Hairline"/>
              </a:rPr>
              <a:t>What’s this about?</a:t>
            </a:r>
            <a:endParaRPr lang="en" sz="6000" i="0" dirty="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516325" y="1071107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776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30</a:t>
            </a:fld>
            <a:endParaRPr lang="en"/>
          </a:p>
        </p:txBody>
      </p:sp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Desktop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You can find me at: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@username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user@mail.me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Presentation template by </a:t>
            </a:r>
            <a:r>
              <a:rPr lang="en" u="sng">
                <a:solidFill>
                  <a:srgbClr val="3D85C6"/>
                </a:solidFill>
                <a:hlinkClick r:id="rId3"/>
              </a:rPr>
              <a:t>SlidesCarnival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Photographs by </a:t>
            </a:r>
            <a:r>
              <a:rPr lang="en" u="sng">
                <a:solidFill>
                  <a:srgbClr val="3D85C6"/>
                </a:solidFill>
                <a:hlinkClick r:id="rId4"/>
              </a:rPr>
              <a:t>Unsplash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ts val="1800"/>
              <a:buChar char="×"/>
            </a:pPr>
            <a:r>
              <a:rPr lang="en"/>
              <a:t>Watercolor textures by </a:t>
            </a:r>
            <a:r>
              <a:rPr lang="en" u="sng">
                <a:solidFill>
                  <a:srgbClr val="3D85C6"/>
                </a:solidFill>
                <a:hlinkClick r:id="rId5"/>
              </a:rPr>
              <a:t>GraphicBurguer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×"/>
            </a:pPr>
            <a:r>
              <a:rPr lang="en" sz="1400"/>
              <a:t>Titles: Lato Thin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ts val="1400"/>
              <a:buChar char="×"/>
            </a:pPr>
            <a:r>
              <a:rPr lang="en" sz="1400"/>
              <a:t>Body copy: Lato Light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this page: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3D85C6"/>
                </a:solidFill>
                <a:hlinkClick r:id="rId3"/>
              </a:rPr>
              <a:t>http://www.latofonts.com/lato-free-fonts/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7" name="Shape 267"/>
          <p:cNvSpPr txBox="1"/>
          <p:nvPr/>
        </p:nvSpPr>
        <p:spPr>
          <a:xfrm>
            <a:off x="457200" y="4095450"/>
            <a:ext cx="5511300" cy="5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5394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Change fill color and opacity.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22400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https://twitter.com/googledocs/status/730087240156643328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990000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FF"/>
                </a:solidFill>
              </a:rPr>
              <a:t>😉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35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Want big impact?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 big image.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4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4" name="Picture 3" descr="ny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8001000" cy="4500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5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1030" name="Picture 6" descr="C:\Users\Dhavala\AppData\Local\Microsoft\Windows\INetCache\IE\H53DP9HR\sadness_by_theartrix-d92xkd1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3770" y="2563739"/>
            <a:ext cx="1840230" cy="2579761"/>
          </a:xfrm>
          <a:prstGeom prst="rect">
            <a:avLst/>
          </a:prstGeom>
          <a:noFill/>
        </p:spPr>
      </p:pic>
      <p:pic>
        <p:nvPicPr>
          <p:cNvPr id="13" name="Picture 12" descr="JOY_Fullbody_Re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23402"/>
            <a:ext cx="1295400" cy="29200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09800" y="1428750"/>
            <a:ext cx="502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434343"/>
              </a:buClr>
              <a:buSzPts val="4800"/>
            </a:pPr>
            <a:r>
              <a:rPr lang="en" sz="6000" dirty="0" smtClean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How’s NYC feeling today?</a:t>
            </a:r>
            <a:endParaRPr lang="en-US" sz="6000" dirty="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57200" y="3823850"/>
            <a:ext cx="5511300" cy="11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5933" y="1817827"/>
            <a:ext cx="1112883" cy="145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978" y="815902"/>
            <a:ext cx="3429543" cy="3277633"/>
          </a:xfrm>
          <a:prstGeom prst="rect">
            <a:avLst/>
          </a:prstGeom>
        </p:spPr>
      </p:pic>
      <p:sp>
        <p:nvSpPr>
          <p:cNvPr id="11" name="Shape 305"/>
          <p:cNvSpPr/>
          <p:nvPr/>
        </p:nvSpPr>
        <p:spPr>
          <a:xfrm>
            <a:off x="4916982" y="815902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Shape 306"/>
          <p:cNvSpPr/>
          <p:nvPr/>
        </p:nvSpPr>
        <p:spPr>
          <a:xfrm>
            <a:off x="4917057" y="3269981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Shape 307"/>
          <p:cNvSpPr/>
          <p:nvPr/>
        </p:nvSpPr>
        <p:spPr>
          <a:xfrm>
            <a:off x="4918841" y="1988408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0156" y="1808773"/>
            <a:ext cx="1101850" cy="1102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70" y="2635451"/>
            <a:ext cx="3574270" cy="2356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69" y="217715"/>
            <a:ext cx="3574270" cy="2055222"/>
          </a:xfrm>
          <a:prstGeom prst="rect">
            <a:avLst/>
          </a:prstGeom>
        </p:spPr>
      </p:pic>
      <p:sp>
        <p:nvSpPr>
          <p:cNvPr id="7" name="Shape 305"/>
          <p:cNvSpPr/>
          <p:nvPr/>
        </p:nvSpPr>
        <p:spPr>
          <a:xfrm>
            <a:off x="5154171" y="989975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Shape 306"/>
          <p:cNvSpPr/>
          <p:nvPr/>
        </p:nvSpPr>
        <p:spPr>
          <a:xfrm>
            <a:off x="5154246" y="3444054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Shape 307"/>
          <p:cNvSpPr/>
          <p:nvPr/>
        </p:nvSpPr>
        <p:spPr>
          <a:xfrm>
            <a:off x="5156030" y="2162481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518184" y="74880"/>
            <a:ext cx="4177200" cy="4992371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>
                <a:latin typeface="Lato Hairline"/>
                <a:ea typeface="Lato Hairline"/>
                <a:cs typeface="Lato Hairline"/>
                <a:sym typeface="Lato Hairline"/>
              </a:rPr>
              <a:t>Data Collection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pic>
        <p:nvPicPr>
          <p:cNvPr id="4" name="Picture 2" descr="C:\Users\Dhavala\Desktop\python ppt\typing1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3778" y="3198466"/>
            <a:ext cx="2200222" cy="1671985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1246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sp>
        <p:nvSpPr>
          <p:cNvPr id="5" name="Shape 96"/>
          <p:cNvSpPr txBox="1">
            <a:spLocks/>
          </p:cNvSpPr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898" y="92550"/>
            <a:ext cx="1669002" cy="1279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8518" y="1546909"/>
            <a:ext cx="1818957" cy="1936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3844" y="997260"/>
            <a:ext cx="1296670" cy="97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4335" y="911253"/>
            <a:ext cx="1714500" cy="1142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4335" y="2630296"/>
            <a:ext cx="2099515" cy="170535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3"/>
          <p:cNvSpPr txBox="1"/>
          <p:nvPr/>
        </p:nvSpPr>
        <p:spPr>
          <a:xfrm>
            <a:off x="3853844" y="2702769"/>
            <a:ext cx="1680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  <a:latin typeface="Lato Hairline"/>
                <a:ea typeface="Lato Hairline"/>
                <a:cs typeface="Lato Hairline"/>
                <a:sym typeface="Lato Light"/>
              </a:rPr>
              <a:t>GNIP Tool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9650557">
            <a:off x="2506193" y="1811253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268832">
            <a:off x="2588758" y="2658132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27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590</Words>
  <Application>Microsoft Office PowerPoint</Application>
  <PresentationFormat>On-screen Show (16:9)</PresentationFormat>
  <Paragraphs>136</Paragraphs>
  <Slides>35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Eglamour template</vt:lpstr>
      <vt:lpstr>Twitter Sentiment Analysis with News &amp; Weather</vt:lpstr>
      <vt:lpstr>Slide 2</vt:lpstr>
      <vt:lpstr>Slide 3</vt:lpstr>
      <vt:lpstr>Want big impact? Use big image.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You can also split your content</vt:lpstr>
      <vt:lpstr>Data Processing</vt:lpstr>
      <vt:lpstr>Python Pandas</vt:lpstr>
      <vt:lpstr>Slide 16</vt:lpstr>
      <vt:lpstr>Slide 17</vt:lpstr>
      <vt:lpstr>Looking Forward!</vt:lpstr>
      <vt:lpstr>Slide 19</vt:lpstr>
      <vt:lpstr>Thanks!</vt:lpstr>
      <vt:lpstr>Credits</vt:lpstr>
      <vt:lpstr>Maps</vt:lpstr>
      <vt:lpstr>89,526,124$</vt:lpstr>
      <vt:lpstr>Our process is easy</vt:lpstr>
      <vt:lpstr>Let’s review some concepts</vt:lpstr>
      <vt:lpstr>Slide 26</vt:lpstr>
      <vt:lpstr>Slide 27</vt:lpstr>
      <vt:lpstr>Slide 28</vt:lpstr>
      <vt:lpstr>Slide 29</vt:lpstr>
      <vt:lpstr>Slide 30</vt:lpstr>
      <vt:lpstr>Thanks!</vt:lpstr>
      <vt:lpstr>Credits</vt:lpstr>
      <vt:lpstr>Presentation design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And News Headlines Sentiment Analysis</dc:title>
  <cp:lastModifiedBy>Dhavala</cp:lastModifiedBy>
  <cp:revision>59</cp:revision>
  <dcterms:modified xsi:type="dcterms:W3CDTF">2017-12-08T19:14:56Z</dcterms:modified>
</cp:coreProperties>
</file>